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charts/chart9.xml" ContentType="application/vnd.openxmlformats-officedocument.drawingml.chart+xml"/>
  <Override PartName="/ppt/charts/chart7.xml" ContentType="application/vnd.openxmlformats-officedocument.drawingml.chart+xml"/>
  <Default Extension="xlsx" ContentType="application/haansoftxlsx"/>
  <Override PartName="/ppt/charts/chart3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charts/chart8.xml" ContentType="application/vnd.openxmlformats-officedocument.drawingml.chart+xml"/>
  <Override PartName="/ppt/slideLayouts/slideLayout10.xml" ContentType="application/vnd.openxmlformats-officedocument.presentationml.slideLayout+xml"/>
  <Default Extension="tiff" ContentType="image/tiff"/>
  <Override PartName="/ppt/charts/chart6.xml" ContentType="application/vnd.openxmlformats-officedocument.drawingml.chart+xml"/>
  <Override PartName="/ppt/charts/chart4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301" r:id="rId4"/>
    <p:sldId id="302" r:id="rId5"/>
    <p:sldId id="256" r:id="rId6"/>
    <p:sldId id="264" r:id="rId7"/>
    <p:sldId id="303" r:id="rId8"/>
    <p:sldId id="304" r:id="rId9"/>
    <p:sldId id="305" r:id="rId10"/>
    <p:sldId id="306" r:id="rId11"/>
    <p:sldId id="307" r:id="rId12"/>
    <p:sldId id="308" r:id="rId13"/>
    <p:sldId id="313" r:id="rId14"/>
    <p:sldId id="331" r:id="rId15"/>
    <p:sldId id="332" r:id="rId16"/>
    <p:sldId id="322" r:id="rId17"/>
    <p:sldId id="323" r:id="rId18"/>
    <p:sldId id="324" r:id="rId19"/>
    <p:sldId id="325" r:id="rId20"/>
    <p:sldId id="309" r:id="rId21"/>
    <p:sldId id="328" r:id="rId22"/>
    <p:sldId id="329" r:id="rId23"/>
    <p:sldId id="330" r:id="rId24"/>
    <p:sldId id="314" r:id="rId25"/>
    <p:sldId id="315" r:id="rId26"/>
    <p:sldId id="316" r:id="rId27"/>
    <p:sldId id="310" r:id="rId28"/>
    <p:sldId id="317" r:id="rId29"/>
    <p:sldId id="311" r:id="rId30"/>
    <p:sldId id="318" r:id="rId31"/>
    <p:sldId id="333" r:id="rId32"/>
    <p:sldId id="319" r:id="rId33"/>
    <p:sldId id="320" r:id="rId34"/>
    <p:sldId id="312" r:id="rId35"/>
    <p:sldId id="321" r:id="rId36"/>
    <p:sldId id="262" r:id="rId3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44434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1"/>
    <p:restoredTop sz="94299"/>
  </p:normalViewPr>
  <p:slideViewPr>
    <p:cSldViewPr>
      <p:cViewPr varScale="1">
        <p:scale>
          <a:sx n="98" d="100"/>
          <a:sy n="98" d="100"/>
        </p:scale>
        <p:origin x="-576" y="-96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74"/>
        </c:manualLayout>
      </c:layout>
      <c:doughnutChart>
        <c:varyColors val="1"/>
        <c:dLbls/>
        <c:firstSliceAng val="0"/>
        <c:holeSize val="75"/>
      </c:doughnut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7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B16-4B64-AAC2-DB0307CE1ACC}"/>
              </c:ext>
            </c:extLst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B16-4B64-AAC2-DB0307CE1ACC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B16-4B64-AAC2-DB0307CE1ACC}"/>
            </c:ext>
          </c:extLst>
        </c:ser>
        <c:dLbls/>
        <c:firstSliceAng val="0"/>
        <c:holeSize val="75"/>
      </c:doughnut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92B-47DE-8DA2-2A54F298832A}"/>
              </c:ext>
            </c:extLst>
          </c:dPt>
          <c:dPt>
            <c:idx val="1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92B-47DE-8DA2-2A54F298832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92B-47DE-8DA2-2A54F298832A}"/>
            </c:ext>
          </c:extLst>
        </c:ser>
        <c:dLbls/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7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A15-46A6-9FA4-6E1736617DAB}"/>
              </c:ext>
            </c:extLst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A15-46A6-9FA4-6E1736617DAB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A15-46A6-9FA4-6E1736617DAB}"/>
            </c:ext>
          </c:extLst>
        </c:ser>
        <c:dLbls/>
        <c:firstSliceAng val="0"/>
        <c:holeSize val="75"/>
      </c:doughnut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BD5-4D20-9CD3-64E16C12EF80}"/>
              </c:ext>
            </c:extLst>
          </c:dPt>
          <c:dPt>
            <c:idx val="1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BD5-4D20-9CD3-64E16C12EF8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BD5-4D20-9CD3-64E16C12EF80}"/>
            </c:ext>
          </c:extLst>
        </c:ser>
        <c:dLbls/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7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1E6-4517-9BC9-6DC7A455E02D}"/>
              </c:ext>
            </c:extLst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1E6-4517-9BC9-6DC7A455E02D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1E6-4517-9BC9-6DC7A455E02D}"/>
            </c:ext>
          </c:extLst>
        </c:ser>
        <c:dLbls/>
        <c:firstSliceAng val="0"/>
        <c:holeSize val="75"/>
      </c:doughnut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711-4341-BE27-B1FD4BB32A0D}"/>
              </c:ext>
            </c:extLst>
          </c:dPt>
          <c:dPt>
            <c:idx val="1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711-4341-BE27-B1FD4BB32A0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711-4341-BE27-B1FD4BB32A0D}"/>
            </c:ext>
          </c:extLst>
        </c:ser>
        <c:dLbls/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7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F7E-4D61-85BB-498A1D3628A4}"/>
              </c:ext>
            </c:extLst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F7E-4D61-85BB-498A1D3628A4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F7E-4D61-85BB-498A1D3628A4}"/>
            </c:ext>
          </c:extLst>
        </c:ser>
        <c:dLbls/>
        <c:firstSliceAng val="0"/>
        <c:holeSize val="75"/>
      </c:doughnut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8B4-4096-BCE6-596F890BCA43}"/>
              </c:ext>
            </c:extLst>
          </c:dPt>
          <c:dPt>
            <c:idx val="1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8B4-4096-BCE6-596F890BCA4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8B4-4096-BCE6-596F890BCA43}"/>
            </c:ext>
          </c:extLst>
        </c:ser>
        <c:dLbls/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OF YOUR PRESENTATION HERE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xmlns="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203764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3238364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49005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72509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15967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33784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401104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1219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43166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28646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748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355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83033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51512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517112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xmlns="" val="1955214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8182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6746106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738235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57074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73355" y="182881"/>
            <a:ext cx="8793480" cy="47834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661782"/>
            <a:ext cx="7475220" cy="21945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54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2902226"/>
            <a:ext cx="6575895" cy="1041124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2800350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47065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18/08/2020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86573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260292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503418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228205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8" r:id="rId3"/>
    <p:sldLayoutId id="2147483679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77" r:id="rId19"/>
    <p:sldLayoutId id="2147483656" r:id="rId20"/>
    <p:sldLayoutId id="2147483681" r:id="rId2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05" y="187200"/>
            <a:ext cx="8622054" cy="1406561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Presentation</a:t>
            </a:r>
            <a:b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on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“</a:t>
            </a:r>
            <a:r>
              <a:rPr lang="en-US" sz="3600" dirty="0">
                <a:solidFill>
                  <a:srgbClr val="C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GSOC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”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05" y="2994354"/>
            <a:ext cx="2404136" cy="153417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350" dirty="0">
                <a:latin typeface="Century Schoolbook" panose="02040604050505020304" pitchFamily="18" charset="0"/>
                <a:cs typeface="Angsana New" panose="02020603050405020304" pitchFamily="18" charset="-34"/>
              </a:rPr>
              <a:t>Under the Guidance of:</a:t>
            </a:r>
          </a:p>
          <a:p>
            <a:pPr algn="l">
              <a:lnSpc>
                <a:spcPct val="100000"/>
              </a:lnSpc>
            </a:pPr>
            <a:r>
              <a:rPr lang="en-US" sz="1350" dirty="0">
                <a:solidFill>
                  <a:srgbClr val="0070C0"/>
                </a:solidFill>
                <a:latin typeface="Century Schoolbook" panose="02040604050505020304" pitchFamily="18" charset="0"/>
                <a:cs typeface="Angsana New" panose="02020603050405020304" pitchFamily="18" charset="-34"/>
              </a:rPr>
              <a:t>MR. P.K Mishra</a:t>
            </a:r>
          </a:p>
          <a:p>
            <a:pPr algn="l">
              <a:lnSpc>
                <a:spcPct val="100000"/>
              </a:lnSpc>
            </a:pPr>
            <a:r>
              <a:rPr lang="en-US" sz="1350" dirty="0">
                <a:latin typeface="Century Schoolbook" panose="02040604050505020304" pitchFamily="18" charset="0"/>
                <a:cs typeface="Angsana New" panose="02020603050405020304" pitchFamily="18" charset="-34"/>
              </a:rPr>
              <a:t>(Asst. Professor)</a:t>
            </a:r>
          </a:p>
          <a:p>
            <a:pPr algn="l">
              <a:lnSpc>
                <a:spcPct val="100000"/>
              </a:lnSpc>
            </a:pPr>
            <a:r>
              <a:rPr lang="en-US" sz="1350" dirty="0">
                <a:latin typeface="Century Schoolbook" panose="02040604050505020304" pitchFamily="18" charset="0"/>
                <a:cs typeface="Angsana New" panose="02020603050405020304" pitchFamily="18" charset="-34"/>
              </a:rPr>
              <a:t>Dept. of CSE</a:t>
            </a:r>
          </a:p>
          <a:p>
            <a:pPr algn="l">
              <a:lnSpc>
                <a:spcPct val="100000"/>
              </a:lnSpc>
            </a:pPr>
            <a:endParaRPr lang="en-US" sz="1350" b="1" dirty="0">
              <a:solidFill>
                <a:srgbClr val="FF0000"/>
              </a:solidFill>
              <a:latin typeface="Century Schoolbook" panose="02040604050505020304" pitchFamily="18" charset="0"/>
              <a:cs typeface="Angsana New" panose="02020603050405020304" pitchFamily="18" charset="-34"/>
            </a:endParaRPr>
          </a:p>
          <a:p>
            <a:pPr algn="l">
              <a:lnSpc>
                <a:spcPct val="100000"/>
              </a:lnSpc>
            </a:pPr>
            <a:endParaRPr lang="en-US" sz="1350" b="1" dirty="0">
              <a:solidFill>
                <a:srgbClr val="FF0000"/>
              </a:solidFill>
              <a:latin typeface="Century Schoolbook" panose="02040604050505020304" pitchFamily="18" charset="0"/>
              <a:cs typeface="Angsana New" panose="02020603050405020304" pitchFamily="18" charset="-34"/>
            </a:endParaRPr>
          </a:p>
          <a:p>
            <a:endParaRPr lang="en-US" sz="1350" dirty="0"/>
          </a:p>
        </p:txBody>
      </p:sp>
      <p:sp>
        <p:nvSpPr>
          <p:cNvPr id="4" name="Rectangle 3"/>
          <p:cNvSpPr/>
          <p:nvPr/>
        </p:nvSpPr>
        <p:spPr>
          <a:xfrm>
            <a:off x="6355079" y="2994354"/>
            <a:ext cx="2468880" cy="2165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350" dirty="0">
                <a:latin typeface="Century Schoolbook" panose="02040604050505020304" pitchFamily="18" charset="0"/>
                <a:cs typeface="Arabic Typesetting" panose="03020402040406030203" pitchFamily="66" charset="-78"/>
              </a:rPr>
              <a:t>Submitted By:</a:t>
            </a:r>
          </a:p>
          <a:p>
            <a:pPr algn="r">
              <a:lnSpc>
                <a:spcPct val="150000"/>
              </a:lnSpc>
            </a:pPr>
            <a:r>
              <a:rPr lang="en-US" sz="1125" dirty="0">
                <a:solidFill>
                  <a:srgbClr val="0070C0"/>
                </a:solidFill>
                <a:latin typeface="Century Schoolbook" panose="02040604050505020304" pitchFamily="18" charset="0"/>
                <a:cs typeface="Arabic Typesetting" panose="03020402040406030203" pitchFamily="66" charset="-78"/>
              </a:rPr>
              <a:t>Siddharth Verma(1612810099)</a:t>
            </a:r>
          </a:p>
          <a:p>
            <a:pPr algn="r">
              <a:lnSpc>
                <a:spcPct val="150000"/>
              </a:lnSpc>
            </a:pPr>
            <a:r>
              <a:rPr lang="en-US" sz="1125" dirty="0" err="1">
                <a:solidFill>
                  <a:srgbClr val="0070C0"/>
                </a:solidFill>
                <a:latin typeface="Century Schoolbook" panose="02040604050505020304" pitchFamily="18" charset="0"/>
                <a:cs typeface="Arabic Typesetting" panose="03020402040406030203" pitchFamily="66" charset="-78"/>
              </a:rPr>
              <a:t>Upasana</a:t>
            </a:r>
            <a:r>
              <a:rPr lang="en-US" sz="1125" dirty="0">
                <a:solidFill>
                  <a:srgbClr val="0070C0"/>
                </a:solidFill>
                <a:latin typeface="Century Schoolbook" panose="02040604050505020304" pitchFamily="18" charset="0"/>
                <a:cs typeface="Arabic Typesetting" panose="03020402040406030203" pitchFamily="66" charset="-78"/>
              </a:rPr>
              <a:t> </a:t>
            </a:r>
            <a:r>
              <a:rPr lang="en-US" sz="1125" dirty="0" err="1">
                <a:solidFill>
                  <a:srgbClr val="0070C0"/>
                </a:solidFill>
                <a:latin typeface="Century Schoolbook" panose="02040604050505020304" pitchFamily="18" charset="0"/>
                <a:cs typeface="Arabic Typesetting" panose="03020402040406030203" pitchFamily="66" charset="-78"/>
              </a:rPr>
              <a:t>Kumari</a:t>
            </a:r>
            <a:r>
              <a:rPr lang="en-US" sz="1125" dirty="0">
                <a:solidFill>
                  <a:srgbClr val="0070C0"/>
                </a:solidFill>
                <a:latin typeface="Century Schoolbook" panose="02040604050505020304" pitchFamily="18" charset="0"/>
                <a:cs typeface="Arabic Typesetting" panose="03020402040406030203" pitchFamily="66" charset="-78"/>
              </a:rPr>
              <a:t>(1612810096)</a:t>
            </a:r>
            <a:endParaRPr lang="en-US" sz="1350" dirty="0">
              <a:latin typeface="Century Schoolbook" panose="02040604050505020304" pitchFamily="18" charset="0"/>
              <a:cs typeface="Arabic Typesetting" panose="03020402040406030203" pitchFamily="66" charset="-78"/>
            </a:endParaRPr>
          </a:p>
          <a:p>
            <a:pPr algn="r">
              <a:lnSpc>
                <a:spcPct val="150000"/>
              </a:lnSpc>
            </a:pPr>
            <a:r>
              <a:rPr lang="en-US" sz="1350" dirty="0">
                <a:latin typeface="Century Schoolbook" panose="02040604050505020304" pitchFamily="18" charset="0"/>
                <a:cs typeface="Arabic Typesetting" panose="03020402040406030203" pitchFamily="66" charset="-78"/>
              </a:rPr>
              <a:t>Dept. of CSE</a:t>
            </a:r>
          </a:p>
          <a:p>
            <a:pPr algn="r">
              <a:lnSpc>
                <a:spcPct val="150000"/>
              </a:lnSpc>
            </a:pPr>
            <a:endParaRPr lang="en-US" sz="1350" dirty="0">
              <a:latin typeface="Century Schoolbook" panose="02040604050505020304" pitchFamily="18" charset="0"/>
              <a:cs typeface="Arabic Typesetting" panose="03020402040406030203" pitchFamily="66" charset="-78"/>
            </a:endParaRPr>
          </a:p>
          <a:p>
            <a:pPr algn="r">
              <a:lnSpc>
                <a:spcPct val="150000"/>
              </a:lnSpc>
            </a:pPr>
            <a:endParaRPr lang="en-US" sz="1500" dirty="0">
              <a:solidFill>
                <a:srgbClr val="FF0000"/>
              </a:solidFill>
              <a:latin typeface="Century Schoolbook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76119" y="399853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IN" sz="135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DR. A.P.J. ABDUL KALAM TECHNICAL UNIVERSITY, LUCKNOW</a:t>
            </a:r>
          </a:p>
          <a:p>
            <a:pPr algn="ctr">
              <a:defRPr/>
            </a:pPr>
            <a:endParaRPr lang="en-IN" sz="135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en-IN" sz="1350" dirty="0">
                <a:latin typeface="Times New Roman" pitchFamily="18" charset="0"/>
                <a:cs typeface="Times New Roman" pitchFamily="18" charset="0"/>
              </a:rPr>
              <a:t>March, 2020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31842" y="2053828"/>
            <a:ext cx="1902854" cy="14138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598331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dirty="0"/>
              <a:t>Block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1175198-147F-784C-A0B4-C203D6007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7060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7BFF385-8BD3-3A49-98CD-E920248A40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8896" y="0"/>
            <a:ext cx="59262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7320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dirty="0"/>
              <a:t>ER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1175198-147F-784C-A0B4-C203D6007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8455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A57FF9F-7F35-6E44-89D3-81D973121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027" y="0"/>
            <a:ext cx="78339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8440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dirty="0"/>
              <a:t>Flow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1175198-147F-784C-A0B4-C203D6007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3536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B6EDCC9-0341-2F45-836D-216C6FF6C2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11760" y="0"/>
            <a:ext cx="46085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07414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dirty="0"/>
              <a:t>Use Case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1175198-147F-784C-A0B4-C203D6007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99727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E133608-9554-B14F-B46E-8B412A48A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100" y="0"/>
            <a:ext cx="7543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6763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88024" y="2067694"/>
            <a:ext cx="3312368" cy="1008112"/>
          </a:xfrm>
        </p:spPr>
        <p:txBody>
          <a:bodyPr/>
          <a:lstStyle/>
          <a:p>
            <a:r>
              <a:rPr lang="en-US" altLang="ko-KR" sz="2800" dirty="0"/>
              <a:t>DATA FLOW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90E6289-77CB-4046-8349-B8C74A420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14389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ownloads\Untitled Docum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52668"/>
            <a:ext cx="6902450" cy="48723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0863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99792" y="51470"/>
            <a:ext cx="3163824" cy="539354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solidFill>
                  <a:srgbClr val="C00000"/>
                </a:solidFill>
                <a:latin typeface="Baskerville Old Face" panose="02020602080505020303" pitchFamily="18" charset="0"/>
              </a:rPr>
              <a:t>Contents</a:t>
            </a:r>
            <a:endParaRPr lang="en-US" sz="4500" dirty="0">
              <a:solidFill>
                <a:srgbClr val="C00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3231396778"/>
              </p:ext>
            </p:extLst>
          </p:nvPr>
        </p:nvGraphicFramePr>
        <p:xfrm>
          <a:off x="611560" y="699542"/>
          <a:ext cx="8136904" cy="4373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7018">
                  <a:extLst>
                    <a:ext uri="{9D8B030D-6E8A-4147-A177-3AD203B41FA5}">
                      <a16:colId xmlns:a16="http://schemas.microsoft.com/office/drawing/2014/main" xmlns="" val="924479721"/>
                    </a:ext>
                  </a:extLst>
                </a:gridCol>
                <a:gridCol w="7199886">
                  <a:extLst>
                    <a:ext uri="{9D8B030D-6E8A-4147-A177-3AD203B41FA5}">
                      <a16:colId xmlns:a16="http://schemas.microsoft.com/office/drawing/2014/main" xmlns="" val="798746224"/>
                    </a:ext>
                  </a:extLst>
                </a:gridCol>
              </a:tblGrid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Baskerville Old Face" panose="02020602080505020303" pitchFamily="18" charset="0"/>
                        </a:rPr>
                        <a:t>S.No</a:t>
                      </a: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Title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735833539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1.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Abstract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273791751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2.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Literature</a:t>
                      </a:r>
                      <a:r>
                        <a:rPr lang="en-US" sz="1400" baseline="0" dirty="0">
                          <a:latin typeface="Baskerville Old Face" panose="02020602080505020303" pitchFamily="18" charset="0"/>
                        </a:rPr>
                        <a:t> </a:t>
                      </a: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Review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995462719"/>
                  </a:ext>
                </a:extLst>
              </a:tr>
              <a:tr h="6850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3.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Problem Description</a:t>
                      </a:r>
                    </a:p>
                    <a:p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                   Existing</a:t>
                      </a:r>
                      <a:r>
                        <a:rPr lang="en-US" sz="1400" baseline="0" dirty="0">
                          <a:latin typeface="Baskerville Old Face" panose="02020602080505020303" pitchFamily="18" charset="0"/>
                        </a:rPr>
                        <a:t> Problem</a:t>
                      </a:r>
                    </a:p>
                    <a:p>
                      <a:r>
                        <a:rPr lang="en-US" sz="1400" baseline="0" dirty="0">
                          <a:latin typeface="Baskerville Old Face" panose="02020602080505020303" pitchFamily="18" charset="0"/>
                        </a:rPr>
                        <a:t>                   Proposed Solution</a:t>
                      </a:r>
                      <a:endParaRPr lang="en-US" sz="1400" dirty="0">
                        <a:latin typeface="Baskerville Old Face" panose="02020602080505020303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721015505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4.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Overall Block Diagram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216196100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5.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ER Diagram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359984656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6.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Flow Chart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607793075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7.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Use Case Diagram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195874283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8.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Data Flow Diagram [DFD</a:t>
                      </a:r>
                      <a:r>
                        <a:rPr lang="en-US" sz="1400" dirty="0" smtClean="0">
                          <a:latin typeface="Baskerville Old Face" panose="02020602080505020303" pitchFamily="18" charset="0"/>
                        </a:rPr>
                        <a:t>] Level 1</a:t>
                      </a:r>
                      <a:endParaRPr lang="en-US" sz="1400" dirty="0">
                        <a:latin typeface="Baskerville Old Face" panose="02020602080505020303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235432828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9.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PERT Chart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521086442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10.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Implementation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940023269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11.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Performance Analysis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957110597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12.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Outputs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197583894"/>
                  </a:ext>
                </a:extLst>
              </a:tr>
              <a:tr h="272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13.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skerville Old Face" panose="02020602080505020303" pitchFamily="18" charset="0"/>
                        </a:rPr>
                        <a:t>Conclusion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043700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38064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88024" y="2067694"/>
            <a:ext cx="3312368" cy="1008112"/>
          </a:xfrm>
        </p:spPr>
        <p:txBody>
          <a:bodyPr/>
          <a:lstStyle/>
          <a:p>
            <a:r>
              <a:rPr lang="en-US" altLang="ko-KR" sz="2800" dirty="0"/>
              <a:t>PERT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90E6289-77CB-4046-8349-B8C74A420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335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65A7FA9-9D0C-3A4D-A415-8E43EAF2C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482"/>
            <a:ext cx="9144000" cy="30265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CF6F0C-B09E-234C-BF30-8003AEB97E77}"/>
              </a:ext>
            </a:extLst>
          </p:cNvPr>
          <p:cNvSpPr/>
          <p:nvPr/>
        </p:nvSpPr>
        <p:spPr>
          <a:xfrm>
            <a:off x="1835696" y="1707654"/>
            <a:ext cx="57606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C614794-71B3-804E-9476-A3DEB5DE1CBC}"/>
              </a:ext>
            </a:extLst>
          </p:cNvPr>
          <p:cNvSpPr/>
          <p:nvPr/>
        </p:nvSpPr>
        <p:spPr>
          <a:xfrm>
            <a:off x="5148064" y="1707654"/>
            <a:ext cx="57606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948FD74-A3FC-3C44-B933-2C1E7DEC3E31}"/>
              </a:ext>
            </a:extLst>
          </p:cNvPr>
          <p:cNvSpPr/>
          <p:nvPr/>
        </p:nvSpPr>
        <p:spPr>
          <a:xfrm>
            <a:off x="6084168" y="1698626"/>
            <a:ext cx="72008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69F5D7-E3B8-3C48-9FFD-D72D46F72E7D}"/>
              </a:ext>
            </a:extLst>
          </p:cNvPr>
          <p:cNvSpPr/>
          <p:nvPr/>
        </p:nvSpPr>
        <p:spPr>
          <a:xfrm>
            <a:off x="1763688" y="3147814"/>
            <a:ext cx="57606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F0BD552-202B-524F-904B-3B725DB30396}"/>
              </a:ext>
            </a:extLst>
          </p:cNvPr>
          <p:cNvSpPr/>
          <p:nvPr/>
        </p:nvSpPr>
        <p:spPr>
          <a:xfrm>
            <a:off x="1874709" y="3305204"/>
            <a:ext cx="57606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FDFC8A3-6583-6A43-987C-15E010B2449F}"/>
              </a:ext>
            </a:extLst>
          </p:cNvPr>
          <p:cNvSpPr/>
          <p:nvPr/>
        </p:nvSpPr>
        <p:spPr>
          <a:xfrm>
            <a:off x="4214461" y="3285469"/>
            <a:ext cx="861595" cy="274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1B31DF3-0F6E-C04C-A8C9-B6C95B09CA75}"/>
              </a:ext>
            </a:extLst>
          </p:cNvPr>
          <p:cNvSpPr/>
          <p:nvPr/>
        </p:nvSpPr>
        <p:spPr>
          <a:xfrm>
            <a:off x="6444208" y="3264204"/>
            <a:ext cx="86409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F097280-154D-0748-A032-91DBB5650888}"/>
              </a:ext>
            </a:extLst>
          </p:cNvPr>
          <p:cNvSpPr/>
          <p:nvPr/>
        </p:nvSpPr>
        <p:spPr>
          <a:xfrm>
            <a:off x="8164777" y="3305204"/>
            <a:ext cx="57606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14EAD87-7E51-0947-878D-AFD5A49F1227}"/>
              </a:ext>
            </a:extLst>
          </p:cNvPr>
          <p:cNvSpPr/>
          <p:nvPr/>
        </p:nvSpPr>
        <p:spPr>
          <a:xfrm>
            <a:off x="8147844" y="1714662"/>
            <a:ext cx="57606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267D88D-504B-5643-BA77-85896846A758}"/>
              </a:ext>
            </a:extLst>
          </p:cNvPr>
          <p:cNvSpPr txBox="1"/>
          <p:nvPr/>
        </p:nvSpPr>
        <p:spPr>
          <a:xfrm>
            <a:off x="1763688" y="1714662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Create</a:t>
            </a:r>
          </a:p>
          <a:p>
            <a:r>
              <a:rPr lang="en-US" sz="1200" dirty="0"/>
              <a:t>GUI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BC02B3A-974F-8B41-92EC-DF19FDBAE982}"/>
              </a:ext>
            </a:extLst>
          </p:cNvPr>
          <p:cNvSpPr txBox="1"/>
          <p:nvPr/>
        </p:nvSpPr>
        <p:spPr>
          <a:xfrm>
            <a:off x="1763688" y="3033371"/>
            <a:ext cx="705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Create</a:t>
            </a:r>
          </a:p>
          <a:p>
            <a:r>
              <a:rPr lang="en-US" sz="1200" dirty="0"/>
              <a:t>Python </a:t>
            </a:r>
          </a:p>
          <a:p>
            <a:r>
              <a:rPr lang="en-US" sz="1200" dirty="0"/>
              <a:t>scripts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5D01B41-43E7-B847-8561-8349E32E1777}"/>
              </a:ext>
            </a:extLst>
          </p:cNvPr>
          <p:cNvSpPr txBox="1"/>
          <p:nvPr/>
        </p:nvSpPr>
        <p:spPr>
          <a:xfrm>
            <a:off x="4249636" y="3090571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Create</a:t>
            </a:r>
          </a:p>
          <a:p>
            <a:r>
              <a:rPr lang="en-US" sz="1200" dirty="0"/>
              <a:t>linkers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00A6E3B-09DE-6E40-9950-568EF6267650}"/>
              </a:ext>
            </a:extLst>
          </p:cNvPr>
          <p:cNvSpPr txBox="1"/>
          <p:nvPr/>
        </p:nvSpPr>
        <p:spPr>
          <a:xfrm>
            <a:off x="5160810" y="1611809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Create</a:t>
            </a:r>
          </a:p>
          <a:p>
            <a:r>
              <a:rPr lang="en-US" sz="1200" dirty="0"/>
              <a:t>linkers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67FC747-1BAE-8B41-8308-A6A6AE836AFB}"/>
              </a:ext>
            </a:extLst>
          </p:cNvPr>
          <p:cNvSpPr txBox="1"/>
          <p:nvPr/>
        </p:nvSpPr>
        <p:spPr>
          <a:xfrm>
            <a:off x="6249276" y="1627845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DB creation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517BE0E-9FDA-104F-883E-F97230ABD559}"/>
              </a:ext>
            </a:extLst>
          </p:cNvPr>
          <p:cNvSpPr txBox="1"/>
          <p:nvPr/>
        </p:nvSpPr>
        <p:spPr>
          <a:xfrm>
            <a:off x="6533998" y="3060997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DB </a:t>
            </a:r>
          </a:p>
          <a:p>
            <a:r>
              <a:rPr lang="en-US" sz="1200" dirty="0"/>
              <a:t>connection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694B549-8508-2348-B975-D22CD52A31F4}"/>
              </a:ext>
            </a:extLst>
          </p:cNvPr>
          <p:cNvSpPr txBox="1"/>
          <p:nvPr/>
        </p:nvSpPr>
        <p:spPr>
          <a:xfrm>
            <a:off x="7974142" y="1688570"/>
            <a:ext cx="1089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Test backend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4823281-AA7C-F444-937F-158343DC4AC3}"/>
              </a:ext>
            </a:extLst>
          </p:cNvPr>
          <p:cNvSpPr txBox="1"/>
          <p:nvPr/>
        </p:nvSpPr>
        <p:spPr>
          <a:xfrm>
            <a:off x="8225089" y="3177387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Test </a:t>
            </a:r>
          </a:p>
          <a:p>
            <a:r>
              <a:rPr lang="en-US" sz="1200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xmlns="" val="1718834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5736" y="1197160"/>
            <a:ext cx="181623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44342"/>
                </a:solidFill>
                <a:cs typeface="Arial" pitchFamily="34" charset="0"/>
              </a:rPr>
              <a:t>Installing Requirements</a:t>
            </a:r>
            <a:endParaRPr lang="ko-KR" altLang="en-US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59832" y="1843491"/>
            <a:ext cx="62019" cy="3300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8052" y="1197160"/>
            <a:ext cx="43204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For the project the following requirement where installed</a:t>
            </a:r>
          </a:p>
          <a:p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Python 3</a:t>
            </a:r>
          </a:p>
          <a:p>
            <a:pPr marL="228600" indent="-2286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Anaconda</a:t>
            </a:r>
          </a:p>
          <a:p>
            <a:pPr marL="228600" indent="-228600"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Tensorflow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Node-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js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Npm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python-shell</a:t>
            </a:r>
          </a:p>
          <a:p>
            <a:pPr marL="228600" indent="-2286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Electron</a:t>
            </a:r>
          </a:p>
          <a:p>
            <a:pPr marL="228600" indent="-2286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Pip install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gsheet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oauthclient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pPr marL="228600" indent="-2286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Google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Api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99890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85851" y="1535714"/>
            <a:ext cx="36000" cy="3607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79712" y="153958"/>
            <a:ext cx="6984776" cy="576064"/>
          </a:xfrm>
        </p:spPr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1197160"/>
            <a:ext cx="181623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Creating GUI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7736" y="3211315"/>
            <a:ext cx="1816230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Creating Python </a:t>
            </a:r>
          </a:p>
          <a:p>
            <a:pPr algn="ctr"/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Scripts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052" y="1203598"/>
            <a:ext cx="432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The GUI for the cross platform Desktop is implemented on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node.js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javascript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bootstrap on top. This technology is help to create a GUI which is platform and environment independent that is it can also be run as a web application with minor changes.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8052" y="3146605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The Python scripts that are created are build for different purposes like gesture recognition, user data  upload to DB. </a:t>
            </a:r>
          </a:p>
        </p:txBody>
      </p:sp>
    </p:spTree>
    <p:extLst>
      <p:ext uri="{BB962C8B-B14F-4D97-AF65-F5344CB8AC3E}">
        <p14:creationId xmlns:p14="http://schemas.microsoft.com/office/powerpoint/2010/main" xmlns="" val="330928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85851" y="1535714"/>
            <a:ext cx="36000" cy="3607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79712" y="153958"/>
            <a:ext cx="6984776" cy="576064"/>
          </a:xfrm>
        </p:spPr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1197160"/>
            <a:ext cx="181623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Creating DB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69716" y="2585555"/>
            <a:ext cx="1816230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Linkers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052" y="1203598"/>
            <a:ext cx="4320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Using google sheet as DB. Creating a project at google repository, creating a user and generating credentials for accessing the google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api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78052" y="2462004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Creating linkers using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javascript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to bind the GUI with the python scripts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97CAC6A-5A48-4B42-A248-3D212B3F8F4D}"/>
              </a:ext>
            </a:extLst>
          </p:cNvPr>
          <p:cNvSpPr txBox="1"/>
          <p:nvPr/>
        </p:nvSpPr>
        <p:spPr>
          <a:xfrm>
            <a:off x="2213736" y="3391247"/>
            <a:ext cx="1816230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Running </a:t>
            </a:r>
            <a:r>
              <a:rPr lang="en-US" altLang="ko-KR" sz="1600" b="1" dirty="0" err="1">
                <a:solidFill>
                  <a:srgbClr val="444342"/>
                </a:solidFill>
                <a:cs typeface="Arial" pitchFamily="34" charset="0"/>
              </a:rPr>
              <a:t>npm</a:t>
            </a:r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 engine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1C3AC9-C252-A844-AF8F-D1B80D546AF2}"/>
              </a:ext>
            </a:extLst>
          </p:cNvPr>
          <p:cNvSpPr txBox="1"/>
          <p:nvPr/>
        </p:nvSpPr>
        <p:spPr>
          <a:xfrm>
            <a:off x="4178424" y="336383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Run the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npm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engine to create the desktop application.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7AA6261-DEDB-304A-B137-C0CA599F5039}"/>
              </a:ext>
            </a:extLst>
          </p:cNvPr>
          <p:cNvSpPr txBox="1"/>
          <p:nvPr/>
        </p:nvSpPr>
        <p:spPr>
          <a:xfrm>
            <a:off x="2213736" y="4467339"/>
            <a:ext cx="1816230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444342"/>
                </a:solidFill>
                <a:cs typeface="Arial" pitchFamily="34" charset="0"/>
              </a:rPr>
              <a:t>Output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6DD3670-9330-B143-93CB-597258B73F73}"/>
              </a:ext>
            </a:extLst>
          </p:cNvPr>
          <p:cNvSpPr txBox="1"/>
          <p:nvPr/>
        </p:nvSpPr>
        <p:spPr>
          <a:xfrm>
            <a:off x="4178052" y="434422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Based on the user input and processing we get the output.</a:t>
            </a:r>
          </a:p>
        </p:txBody>
      </p:sp>
    </p:spTree>
    <p:extLst>
      <p:ext uri="{BB962C8B-B14F-4D97-AF65-F5344CB8AC3E}">
        <p14:creationId xmlns:p14="http://schemas.microsoft.com/office/powerpoint/2010/main" xmlns="" val="3460178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sz="3000" dirty="0"/>
              <a:t>PERFORMANCE</a:t>
            </a:r>
          </a:p>
          <a:p>
            <a:r>
              <a:rPr lang="en-US" altLang="ko-KR" sz="3000" dirty="0"/>
              <a:t>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FB6AF6A-B496-E647-BF6F-E3E7D80E2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4924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Performance Analysis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49760" y="3052564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67608" y="3052564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80%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67608" y="987574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27837" y="987574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95601" y="1505552"/>
            <a:ext cx="1800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Of total test cases run </a:t>
            </a:r>
          </a:p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Successfully ran on all platform except (kali, parrot)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63841" y="1505553"/>
            <a:ext cx="18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Of accuracy received on the gesture recognition model.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95600" y="3565975"/>
            <a:ext cx="1800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Of test cases failed were due to database connection and background noise cancellation.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63840" y="3565975"/>
            <a:ext cx="1800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Of Application crashed were reached at the threshold of 182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rps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31" name="Chart 7">
            <a:extLst>
              <a:ext uri="{FF2B5EF4-FFF2-40B4-BE49-F238E27FC236}">
                <a16:creationId xmlns:a16="http://schemas.microsoft.com/office/drawing/2014/main" xmlns="" id="{B4AE8B5A-8A45-4DBD-AB23-EE0F3E3AADAD}"/>
              </a:ext>
            </a:extLst>
          </p:cNvPr>
          <p:cNvGraphicFramePr/>
          <p:nvPr>
            <p:extLst/>
          </p:nvPr>
        </p:nvGraphicFramePr>
        <p:xfrm>
          <a:off x="849735" y="3490724"/>
          <a:ext cx="1535174" cy="1591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2" name="Chart 5">
            <a:extLst>
              <a:ext uri="{FF2B5EF4-FFF2-40B4-BE49-F238E27FC236}">
                <a16:creationId xmlns:a16="http://schemas.microsoft.com/office/drawing/2014/main" xmlns="" id="{FAA7B932-D590-4F98-8B92-421AE2DDFC9B}"/>
              </a:ext>
            </a:extLst>
          </p:cNvPr>
          <p:cNvGraphicFramePr/>
          <p:nvPr>
            <p:extLst/>
          </p:nvPr>
        </p:nvGraphicFramePr>
        <p:xfrm>
          <a:off x="4806491" y="3147814"/>
          <a:ext cx="1535174" cy="1591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3" name="Chart 10">
            <a:extLst>
              <a:ext uri="{FF2B5EF4-FFF2-40B4-BE49-F238E27FC236}">
                <a16:creationId xmlns:a16="http://schemas.microsoft.com/office/drawing/2014/main" xmlns="" id="{582E8B0B-553C-4889-8D47-EAD9E49E64B2}"/>
              </a:ext>
            </a:extLst>
          </p:cNvPr>
          <p:cNvGraphicFramePr/>
          <p:nvPr>
            <p:extLst/>
          </p:nvPr>
        </p:nvGraphicFramePr>
        <p:xfrm>
          <a:off x="4999329" y="3342382"/>
          <a:ext cx="1149498" cy="113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4" name="Chart 5">
            <a:extLst>
              <a:ext uri="{FF2B5EF4-FFF2-40B4-BE49-F238E27FC236}">
                <a16:creationId xmlns:a16="http://schemas.microsoft.com/office/drawing/2014/main" xmlns="" id="{004143DF-6997-4420-95B2-E2501CC446DF}"/>
              </a:ext>
            </a:extLst>
          </p:cNvPr>
          <p:cNvGraphicFramePr/>
          <p:nvPr>
            <p:extLst/>
          </p:nvPr>
        </p:nvGraphicFramePr>
        <p:xfrm>
          <a:off x="849735" y="3147814"/>
          <a:ext cx="1535174" cy="1591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5" name="Chart 10">
            <a:extLst>
              <a:ext uri="{FF2B5EF4-FFF2-40B4-BE49-F238E27FC236}">
                <a16:creationId xmlns:a16="http://schemas.microsoft.com/office/drawing/2014/main" xmlns="" id="{EF21B58F-FBF1-40FE-948C-A2B855B9B891}"/>
              </a:ext>
            </a:extLst>
          </p:cNvPr>
          <p:cNvGraphicFramePr/>
          <p:nvPr>
            <p:extLst/>
          </p:nvPr>
        </p:nvGraphicFramePr>
        <p:xfrm>
          <a:off x="1042573" y="3342382"/>
          <a:ext cx="1149498" cy="113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6" name="Chart 5">
            <a:extLst>
              <a:ext uri="{FF2B5EF4-FFF2-40B4-BE49-F238E27FC236}">
                <a16:creationId xmlns:a16="http://schemas.microsoft.com/office/drawing/2014/main" xmlns="" id="{0328F59C-F151-43E3-96BD-1AB3287F0800}"/>
              </a:ext>
            </a:extLst>
          </p:cNvPr>
          <p:cNvGraphicFramePr/>
          <p:nvPr>
            <p:extLst/>
          </p:nvPr>
        </p:nvGraphicFramePr>
        <p:xfrm>
          <a:off x="4806491" y="1107433"/>
          <a:ext cx="1535174" cy="1591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7" name="Chart 10">
            <a:extLst>
              <a:ext uri="{FF2B5EF4-FFF2-40B4-BE49-F238E27FC236}">
                <a16:creationId xmlns:a16="http://schemas.microsoft.com/office/drawing/2014/main" xmlns="" id="{45FD6428-34E9-42B2-91F7-45E2B044DF9E}"/>
              </a:ext>
            </a:extLst>
          </p:cNvPr>
          <p:cNvGraphicFramePr/>
          <p:nvPr>
            <p:extLst/>
          </p:nvPr>
        </p:nvGraphicFramePr>
        <p:xfrm>
          <a:off x="4999329" y="1302001"/>
          <a:ext cx="1149498" cy="113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8" name="Chart 5">
            <a:extLst>
              <a:ext uri="{FF2B5EF4-FFF2-40B4-BE49-F238E27FC236}">
                <a16:creationId xmlns:a16="http://schemas.microsoft.com/office/drawing/2014/main" xmlns="" id="{0887585D-C859-4DB6-89D5-F63ED9A0FF8F}"/>
              </a:ext>
            </a:extLst>
          </p:cNvPr>
          <p:cNvGraphicFramePr/>
          <p:nvPr>
            <p:extLst/>
          </p:nvPr>
        </p:nvGraphicFramePr>
        <p:xfrm>
          <a:off x="849735" y="1107433"/>
          <a:ext cx="1535174" cy="1591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9" name="Chart 10">
            <a:extLst>
              <a:ext uri="{FF2B5EF4-FFF2-40B4-BE49-F238E27FC236}">
                <a16:creationId xmlns:a16="http://schemas.microsoft.com/office/drawing/2014/main" xmlns="" id="{7ED1DF4A-EAA5-4482-885E-E74A4AC235C8}"/>
              </a:ext>
            </a:extLst>
          </p:cNvPr>
          <p:cNvGraphicFramePr/>
          <p:nvPr>
            <p:extLst/>
          </p:nvPr>
        </p:nvGraphicFramePr>
        <p:xfrm>
          <a:off x="1042573" y="1302001"/>
          <a:ext cx="1149498" cy="113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xmlns="" val="952116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dirty="0"/>
              <a:t>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35A2C94-A6A0-584A-8D07-512443E28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7814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77F993A4-A043-FB41-B483-485ABEA18D19}"/>
              </a:ext>
            </a:extLst>
          </p:cNvPr>
          <p:cNvSpPr/>
          <p:nvPr/>
        </p:nvSpPr>
        <p:spPr>
          <a:xfrm>
            <a:off x="4953000" y="514350"/>
            <a:ext cx="864096" cy="54006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6502C8B-5224-FB42-BC3C-1F5D8BAF3ACF}"/>
              </a:ext>
            </a:extLst>
          </p:cNvPr>
          <p:cNvSpPr txBox="1"/>
          <p:nvPr/>
        </p:nvSpPr>
        <p:spPr>
          <a:xfrm>
            <a:off x="5943600" y="361950"/>
            <a:ext cx="2592288" cy="584775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SIGN UP PAGE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OF </a:t>
            </a:r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GSOC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2" name="Picture 1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85750"/>
            <a:ext cx="4343400" cy="2090977"/>
          </a:xfrm>
          <a:prstGeom prst="rect">
            <a:avLst/>
          </a:prstGeom>
        </p:spPr>
      </p:pic>
      <p:pic>
        <p:nvPicPr>
          <p:cNvPr id="13" name="Picture 12" descr="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114550"/>
            <a:ext cx="3563958" cy="2797949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xmlns="" id="{77F993A4-A043-FB41-B483-485ABEA18D19}"/>
              </a:ext>
            </a:extLst>
          </p:cNvPr>
          <p:cNvSpPr/>
          <p:nvPr/>
        </p:nvSpPr>
        <p:spPr>
          <a:xfrm rot="16200000">
            <a:off x="6705600" y="1260072"/>
            <a:ext cx="864096" cy="54006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5609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0E1F09-DE24-604E-9D89-BD159D586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0"/>
            <a:ext cx="3716004" cy="2859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CBBAD45-AF02-3E4F-9E38-380018D8B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83968" y="1995686"/>
            <a:ext cx="4577184" cy="280831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77F993A4-A043-FB41-B483-485ABEA18D19}"/>
              </a:ext>
            </a:extLst>
          </p:cNvPr>
          <p:cNvSpPr/>
          <p:nvPr/>
        </p:nvSpPr>
        <p:spPr>
          <a:xfrm>
            <a:off x="3823508" y="555526"/>
            <a:ext cx="864096" cy="54006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xmlns="" id="{E1D6EF83-3A75-7843-BB2C-8BDF5F4A38A8}"/>
              </a:ext>
            </a:extLst>
          </p:cNvPr>
          <p:cNvSpPr/>
          <p:nvPr/>
        </p:nvSpPr>
        <p:spPr>
          <a:xfrm>
            <a:off x="3059832" y="3651870"/>
            <a:ext cx="1080120" cy="648072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6502C8B-5224-FB42-BC3C-1F5D8BAF3ACF}"/>
              </a:ext>
            </a:extLst>
          </p:cNvPr>
          <p:cNvSpPr txBox="1"/>
          <p:nvPr/>
        </p:nvSpPr>
        <p:spPr>
          <a:xfrm>
            <a:off x="5076056" y="687056"/>
            <a:ext cx="2592288" cy="338554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MAIN PAGE OF GUI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6BC2A1-E843-E342-B215-6BD2CBDFB433}"/>
              </a:ext>
            </a:extLst>
          </p:cNvPr>
          <p:cNvSpPr txBox="1"/>
          <p:nvPr/>
        </p:nvSpPr>
        <p:spPr>
          <a:xfrm>
            <a:off x="611560" y="3723878"/>
            <a:ext cx="2160240" cy="584775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PROVIDED UTILITIES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5609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95936" y="3003798"/>
            <a:ext cx="4896544" cy="1152129"/>
          </a:xfrm>
        </p:spPr>
        <p:txBody>
          <a:bodyPr/>
          <a:lstStyle/>
          <a:p>
            <a:r>
              <a:rPr lang="en-US" altLang="ko-KR" sz="2800" dirty="0">
                <a:ea typeface="맑은 고딕" pitchFamily="50" charset="-127"/>
              </a:rPr>
              <a:t>GESTURE | SECURITIES OPERABLES CONTROLS</a:t>
            </a:r>
            <a:endParaRPr lang="en-US" altLang="ko-KR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/>
              <a:t>LETS START THE PRESENTATION OFFICIALLY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E7A59A4-C6B0-B74E-8028-3062F10A8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4248" y="-38057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1841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5C88687-9C64-0547-83F1-3A6EAE1D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0083" y="123478"/>
            <a:ext cx="3917799" cy="3015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569779-B619-554D-B1F2-E6AE3C6BA6FF}"/>
              </a:ext>
            </a:extLst>
          </p:cNvPr>
          <p:cNvSpPr txBox="1"/>
          <p:nvPr/>
        </p:nvSpPr>
        <p:spPr>
          <a:xfrm>
            <a:off x="1115616" y="3138558"/>
            <a:ext cx="1926735" cy="276999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DYNAMIC GUI DISPLAY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FE6A3C5-0DF7-4545-B6AB-DB5806E824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25" t="13601" r="2625"/>
          <a:stretch/>
        </p:blipFill>
        <p:spPr>
          <a:xfrm>
            <a:off x="4037882" y="1631018"/>
            <a:ext cx="4788493" cy="2736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BF6BABB-5836-B44C-9864-3BE282DAC6D8}"/>
              </a:ext>
            </a:extLst>
          </p:cNvPr>
          <p:cNvSpPr txBox="1"/>
          <p:nvPr/>
        </p:nvSpPr>
        <p:spPr>
          <a:xfrm>
            <a:off x="5468760" y="4515966"/>
            <a:ext cx="1926735" cy="276999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API REQUEST PORTAL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1336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E3D32A3-1E17-9644-BD88-CAFDA5151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97" t="30491" r="16751"/>
          <a:stretch/>
        </p:blipFill>
        <p:spPr>
          <a:xfrm>
            <a:off x="6422496" y="2427734"/>
            <a:ext cx="2647273" cy="2330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AAF66A6-3113-C943-BAED-DC0931734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749" t="29000" r="17626"/>
          <a:stretch/>
        </p:blipFill>
        <p:spPr>
          <a:xfrm>
            <a:off x="4753062" y="3522444"/>
            <a:ext cx="1400229" cy="12035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AD76FE2-CF3A-3740-979E-4165C0D3C3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126" t="31800" r="18500"/>
          <a:stretch/>
        </p:blipFill>
        <p:spPr>
          <a:xfrm>
            <a:off x="3057351" y="3558530"/>
            <a:ext cx="1266144" cy="11637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A335F56-39C7-484F-AE68-C327A93D1E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125" t="31401" r="19376"/>
          <a:stretch/>
        </p:blipFill>
        <p:spPr>
          <a:xfrm>
            <a:off x="1403648" y="3573905"/>
            <a:ext cx="1224136" cy="1153513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xmlns="" id="{60133EF8-7051-EB42-A1E1-EF7678660AE1}"/>
              </a:ext>
            </a:extLst>
          </p:cNvPr>
          <p:cNvSpPr/>
          <p:nvPr/>
        </p:nvSpPr>
        <p:spPr>
          <a:xfrm>
            <a:off x="611560" y="3219822"/>
            <a:ext cx="5688632" cy="14401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C8083B6-8F2D-804A-A9E9-1D54BE4F220F}"/>
              </a:ext>
            </a:extLst>
          </p:cNvPr>
          <p:cNvSpPr txBox="1"/>
          <p:nvPr/>
        </p:nvSpPr>
        <p:spPr>
          <a:xfrm>
            <a:off x="2195736" y="2886630"/>
            <a:ext cx="1926735" cy="276999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Process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3" name="Picture 12" descr="Captur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85750"/>
            <a:ext cx="7239000" cy="1827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1C7FB20-8A73-E341-AF9D-60473E7B0134}"/>
              </a:ext>
            </a:extLst>
          </p:cNvPr>
          <p:cNvSpPr txBox="1"/>
          <p:nvPr/>
        </p:nvSpPr>
        <p:spPr>
          <a:xfrm>
            <a:off x="7162800" y="285750"/>
            <a:ext cx="1926735" cy="276999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USER DB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8335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88024" y="2067694"/>
            <a:ext cx="3312368" cy="1008112"/>
          </a:xfrm>
        </p:spPr>
        <p:txBody>
          <a:bodyPr/>
          <a:lstStyle/>
          <a:p>
            <a:r>
              <a:rPr lang="en-US" altLang="ko-KR" dirty="0"/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C942C8D-F14A-C84B-9C90-8861A13FD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2347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763688" y="1303738"/>
            <a:ext cx="7128792" cy="801802"/>
            <a:chOff x="803640" y="3362835"/>
            <a:chExt cx="2059657" cy="801802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The system with web cam can be used for gesture recognition. With more advancement the utility of old system can be brought back into use.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763688" y="2469122"/>
            <a:ext cx="7128792" cy="801802"/>
            <a:chOff x="803640" y="3362835"/>
            <a:chExt cx="2059657" cy="801802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With the implementation, ppt, slideshow, media player can be control by gestures.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More Ease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763688" y="3868856"/>
            <a:ext cx="712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The accuracy of the application can be made better by more training.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15209" y="3810840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lumMod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val 31"/>
          <p:cNvSpPr/>
          <p:nvPr/>
        </p:nvSpPr>
        <p:spPr>
          <a:xfrm>
            <a:off x="715209" y="1400402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32"/>
          <p:cNvSpPr/>
          <p:nvPr/>
        </p:nvSpPr>
        <p:spPr>
          <a:xfrm>
            <a:off x="715209" y="2576245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83584" y="1458418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3580" y="2634261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3576" y="3868856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C5DB9C5-6526-644D-9B56-09D1F4C7C1DA}"/>
              </a:ext>
            </a:extLst>
          </p:cNvPr>
          <p:cNvSpPr txBox="1"/>
          <p:nvPr/>
        </p:nvSpPr>
        <p:spPr>
          <a:xfrm>
            <a:off x="1732055" y="1245035"/>
            <a:ext cx="712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The Need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2923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017" y="3795886"/>
            <a:ext cx="9144000" cy="576063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145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dirty="0"/>
              <a:t>ABSTRACT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126B072-0530-DF4B-A7DA-ADFD06565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123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5556" y="1131590"/>
            <a:ext cx="79928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Developed as a cross platform desktop application, Gesture Securities Operable Controls [GSOC] is a application which is implemented with electron framework with google sheets as database. The project</a:t>
            </a:r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’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s main aim is to provide a  desktop application which makes use of the webcam to provide security with the help of face detection, media player gesture control and mouse control. </a:t>
            </a:r>
          </a:p>
          <a:p>
            <a:pPr algn="just"/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The project stack is build on electron framework which is a flavor of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javascript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which implements frontend with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javascript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, Node.js, bootstrap. The stack business logic is created on python and database is google sheet with the help of google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apis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693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dirty="0"/>
              <a:t>LITERATURE </a:t>
            </a:r>
          </a:p>
          <a:p>
            <a:r>
              <a:rPr lang="en-US" altLang="ko-KR" dirty="0"/>
              <a:t>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20B5D63-7ED9-EE40-937B-0FEECFC67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8267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LITERATURE REVIEW</a:t>
            </a:r>
            <a:endParaRPr lang="ko-KR" alt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763688" y="1303738"/>
            <a:ext cx="7128792" cy="801802"/>
            <a:chOff x="803640" y="3362835"/>
            <a:chExt cx="2059657" cy="801802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The system with web cam can be used for gesture recognition. Previous model lacked accuracy. But with trained dataset the results are better.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763688" y="2469122"/>
            <a:ext cx="7128792" cy="801802"/>
            <a:chOff x="803640" y="3362835"/>
            <a:chExt cx="2059657" cy="801802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The previous model made use of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openCv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but the current implementation makes use of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tensorflow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model to provide classes to predict result.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Previous Model	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63688" y="3693258"/>
            <a:ext cx="7128792" cy="801802"/>
            <a:chOff x="803640" y="3362835"/>
            <a:chExt cx="2059657" cy="801802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Implementing the application will make use of the potential of a system providing with very well serving utilities.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The Outcome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715209" y="3810840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lumMod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val 31"/>
          <p:cNvSpPr/>
          <p:nvPr/>
        </p:nvSpPr>
        <p:spPr>
          <a:xfrm>
            <a:off x="715209" y="1400402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32"/>
          <p:cNvSpPr/>
          <p:nvPr/>
        </p:nvSpPr>
        <p:spPr>
          <a:xfrm>
            <a:off x="715209" y="2576245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83584" y="1458418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3580" y="2634261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3576" y="3868856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C5DB9C5-6526-644D-9B56-09D1F4C7C1DA}"/>
              </a:ext>
            </a:extLst>
          </p:cNvPr>
          <p:cNvSpPr txBox="1"/>
          <p:nvPr/>
        </p:nvSpPr>
        <p:spPr>
          <a:xfrm>
            <a:off x="1732055" y="1245035"/>
            <a:ext cx="712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The Need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96226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2067694"/>
            <a:ext cx="3168352" cy="1008112"/>
          </a:xfrm>
        </p:spPr>
        <p:txBody>
          <a:bodyPr/>
          <a:lstStyle/>
          <a:p>
            <a:r>
              <a:rPr lang="en-US" altLang="ko-KR" dirty="0"/>
              <a:t>Problem Description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911DE16-CF5D-7642-8C3B-3C67D9958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-308570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1672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 txBox="1">
            <a:spLocks/>
          </p:cNvSpPr>
          <p:nvPr/>
        </p:nvSpPr>
        <p:spPr>
          <a:xfrm>
            <a:off x="971600" y="51470"/>
            <a:ext cx="2178068" cy="108012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Existing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Problem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</a:p>
        </p:txBody>
      </p:sp>
      <p:sp>
        <p:nvSpPr>
          <p:cNvPr id="15" name="Text Placeholder 13"/>
          <p:cNvSpPr txBox="1">
            <a:spLocks/>
          </p:cNvSpPr>
          <p:nvPr/>
        </p:nvSpPr>
        <p:spPr>
          <a:xfrm>
            <a:off x="6300192" y="51470"/>
            <a:ext cx="2088232" cy="108012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Proposed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Solution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EFCE0932-878D-1146-A39A-8AFBA99D2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02645852"/>
              </p:ext>
            </p:extLst>
          </p:nvPr>
        </p:nvGraphicFramePr>
        <p:xfrm>
          <a:off x="597620" y="1779662"/>
          <a:ext cx="2894260" cy="3174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2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336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1. Lack use of webcam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 Use of ML with system utilities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3. 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Lack</a:t>
                      </a:r>
                      <a:r>
                        <a:rPr lang="en-US" altLang="ko-KR" sz="1200" b="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of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Desktop Application 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availability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to 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Provide the requirements.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4. Cross Platform Application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5. Accuracy and Preciseness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868D627E-C5AB-8B48-BC70-CE12027C9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93729745"/>
              </p:ext>
            </p:extLst>
          </p:nvPr>
        </p:nvGraphicFramePr>
        <p:xfrm>
          <a:off x="5894264" y="1779661"/>
          <a:ext cx="2894260" cy="3168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2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336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1. Use Webcam to its fullest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 Use of ML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3. A desktop application to deal with the 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Necessity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4. Use Electron framework to create a cross platform application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3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5. Provide better result with trained data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1" name="Down Arrow 10">
            <a:extLst>
              <a:ext uri="{FF2B5EF4-FFF2-40B4-BE49-F238E27FC236}">
                <a16:creationId xmlns:a16="http://schemas.microsoft.com/office/drawing/2014/main" xmlns="" id="{12288660-0773-4949-8F5C-F28E6BD488ED}"/>
              </a:ext>
            </a:extLst>
          </p:cNvPr>
          <p:cNvSpPr/>
          <p:nvPr/>
        </p:nvSpPr>
        <p:spPr>
          <a:xfrm>
            <a:off x="1923592" y="1283032"/>
            <a:ext cx="242316" cy="345188"/>
          </a:xfrm>
          <a:prstGeom prst="down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xmlns="" id="{CF9C282D-FE2A-8C44-9D9E-6F87332BCA57}"/>
              </a:ext>
            </a:extLst>
          </p:cNvPr>
          <p:cNvSpPr/>
          <p:nvPr/>
        </p:nvSpPr>
        <p:spPr>
          <a:xfrm>
            <a:off x="7220236" y="1283032"/>
            <a:ext cx="242316" cy="345188"/>
          </a:xfrm>
          <a:prstGeom prst="down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752053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2285</TotalTime>
  <Words>744</Words>
  <Application>Microsoft Macintosh PowerPoint</Application>
  <PresentationFormat>On-screen Show (16:9)</PresentationFormat>
  <Paragraphs>160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Cover and End Slide Master</vt:lpstr>
      <vt:lpstr>Contents Slide Master</vt:lpstr>
      <vt:lpstr>Section Break Slide Master</vt:lpstr>
      <vt:lpstr>Presentation on “GSOC” </vt:lpstr>
      <vt:lpstr>Contents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admin</cp:lastModifiedBy>
  <cp:revision>111</cp:revision>
  <dcterms:created xsi:type="dcterms:W3CDTF">2016-12-05T23:26:54Z</dcterms:created>
  <dcterms:modified xsi:type="dcterms:W3CDTF">2020-08-18T14:06:05Z</dcterms:modified>
</cp:coreProperties>
</file>